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  <p:embeddedFont>
      <p:font typeface="IBM Plex Sans Light"/>
      <p:regular r:id="rId21"/>
    </p:embeddedFont>
    <p:embeddedFont>
      <p:font typeface="IBM Plex Sans Light"/>
      <p:regular r:id="rId22"/>
    </p:embeddedFont>
    <p:embeddedFont>
      <p:font typeface="IBM Plex Sans Light"/>
      <p:regular r:id="rId23"/>
    </p:embeddedFont>
    <p:embeddedFont>
      <p:font typeface="IBM Plex Sans Light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8-2.png>
</file>

<file path=ppt/media/image-8-3.png>
</file>

<file path=ppt/media/image-8-4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E3A8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4F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E3A8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4F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E3A8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4F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E3A8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4F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E3A8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4F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E3A8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4F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E3A8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4F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E3A8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4F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E3A8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4F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E3A8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4F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5543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C864C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Climate Project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604379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La Direzione Generale per l'Azione per il Clima (DG CLIMA) ha richiesto alla EEA un report dettagliato per valutare i progressi dei paesi membri dell'UE verso gli obiettivi climatici 2030, in linea con il Green Deal Europeo e il pacchetto Fit for 55.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31114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Analisi a cura di Domenico Mirabelli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56749"/>
            <a:ext cx="12530733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1C864C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Italia: Evoluzione Energia Rinnovabile (1990–2020)</a:t>
            </a:r>
            <a:endParaRPr lang="en-US" sz="37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765221"/>
            <a:ext cx="7121604" cy="463188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11365230" y="1765221"/>
            <a:ext cx="22860" cy="4040029"/>
          </a:xfrm>
          <a:prstGeom prst="roundRect">
            <a:avLst>
              <a:gd name="adj" fmla="val 354232"/>
            </a:avLst>
          </a:prstGeom>
          <a:solidFill>
            <a:srgbClr val="BFD8CA"/>
          </a:solidFill>
          <a:ln/>
        </p:spPr>
      </p:sp>
      <p:sp>
        <p:nvSpPr>
          <p:cNvPr id="5" name="Shape 2"/>
          <p:cNvSpPr/>
          <p:nvPr/>
        </p:nvSpPr>
        <p:spPr>
          <a:xfrm>
            <a:off x="10604242" y="1970603"/>
            <a:ext cx="578406" cy="22860"/>
          </a:xfrm>
          <a:prstGeom prst="roundRect">
            <a:avLst>
              <a:gd name="adj" fmla="val 354232"/>
            </a:avLst>
          </a:prstGeom>
          <a:solidFill>
            <a:srgbClr val="BFD8CA"/>
          </a:solidFill>
          <a:ln/>
        </p:spPr>
      </p:sp>
      <p:sp>
        <p:nvSpPr>
          <p:cNvPr id="6" name="Shape 3"/>
          <p:cNvSpPr/>
          <p:nvPr/>
        </p:nvSpPr>
        <p:spPr>
          <a:xfrm>
            <a:off x="11159788" y="1765221"/>
            <a:ext cx="433745" cy="433745"/>
          </a:xfrm>
          <a:prstGeom prst="roundRect">
            <a:avLst>
              <a:gd name="adj" fmla="val 18669"/>
            </a:avLst>
          </a:prstGeom>
          <a:solidFill>
            <a:srgbClr val="D9F2E4"/>
          </a:solidFill>
          <a:ln w="7620">
            <a:solidFill>
              <a:srgbClr val="BFD8CA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1231999" y="1801297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0165A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8909209" y="1831419"/>
            <a:ext cx="1503521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0165A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1990–2005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8909209" y="2325410"/>
            <a:ext cx="1503521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Fluttuazioni 15-25%, senza crescita consistente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11570672" y="3127296"/>
            <a:ext cx="578406" cy="22860"/>
          </a:xfrm>
          <a:prstGeom prst="roundRect">
            <a:avLst>
              <a:gd name="adj" fmla="val 354232"/>
            </a:avLst>
          </a:prstGeom>
          <a:solidFill>
            <a:srgbClr val="BFD8CA"/>
          </a:solidFill>
          <a:ln/>
        </p:spPr>
      </p:sp>
      <p:sp>
        <p:nvSpPr>
          <p:cNvPr id="11" name="Shape 8"/>
          <p:cNvSpPr/>
          <p:nvPr/>
        </p:nvSpPr>
        <p:spPr>
          <a:xfrm>
            <a:off x="11159788" y="2921913"/>
            <a:ext cx="433745" cy="433745"/>
          </a:xfrm>
          <a:prstGeom prst="roundRect">
            <a:avLst>
              <a:gd name="adj" fmla="val 18669"/>
            </a:avLst>
          </a:prstGeom>
          <a:solidFill>
            <a:srgbClr val="D9F2E4"/>
          </a:solidFill>
          <a:ln w="7620">
            <a:solidFill>
              <a:srgbClr val="BFD8C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1231999" y="2957989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0165A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12340590" y="2988112"/>
            <a:ext cx="1503521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0165A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2005–2015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12340590" y="3482102"/>
            <a:ext cx="1503521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Accelerazione netta, picco al 35% grazie al Conto Energia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0604242" y="4216837"/>
            <a:ext cx="578406" cy="22860"/>
          </a:xfrm>
          <a:prstGeom prst="roundRect">
            <a:avLst>
              <a:gd name="adj" fmla="val 354232"/>
            </a:avLst>
          </a:prstGeom>
          <a:solidFill>
            <a:srgbClr val="BFD8CA"/>
          </a:solidFill>
          <a:ln/>
        </p:spPr>
      </p:sp>
      <p:sp>
        <p:nvSpPr>
          <p:cNvPr id="16" name="Shape 13"/>
          <p:cNvSpPr/>
          <p:nvPr/>
        </p:nvSpPr>
        <p:spPr>
          <a:xfrm>
            <a:off x="11159788" y="4011454"/>
            <a:ext cx="433745" cy="433745"/>
          </a:xfrm>
          <a:prstGeom prst="roundRect">
            <a:avLst>
              <a:gd name="adj" fmla="val 18669"/>
            </a:avLst>
          </a:prstGeom>
          <a:solidFill>
            <a:srgbClr val="D9F2E4"/>
          </a:solidFill>
          <a:ln w="7620">
            <a:solidFill>
              <a:srgbClr val="BFD8CA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1231999" y="4047530"/>
            <a:ext cx="289203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0165A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8909209" y="4077653"/>
            <a:ext cx="1503521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0165A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Dal 2015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8909209" y="4571643"/>
            <a:ext cx="1503521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Stabilizzazione al 30%, necessario rilancio delle politiche</a:t>
            </a:r>
            <a:endParaRPr lang="en-US" sz="1500" dirty="0"/>
          </a:p>
        </p:txBody>
      </p:sp>
      <p:sp>
        <p:nvSpPr>
          <p:cNvPr id="20" name="Text 17"/>
          <p:cNvSpPr/>
          <p:nvPr/>
        </p:nvSpPr>
        <p:spPr>
          <a:xfrm>
            <a:off x="1082993" y="7047548"/>
            <a:ext cx="1275361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L'Italia ha dimostrato potenziale di crescita, ma serve un rilancio delle politiche energetiche per evitare la stagnazione</a:t>
            </a:r>
            <a:endParaRPr lang="en-US" sz="1500" dirty="0"/>
          </a:p>
        </p:txBody>
      </p:sp>
      <p:sp>
        <p:nvSpPr>
          <p:cNvPr id="21" name="Shape 18"/>
          <p:cNvSpPr/>
          <p:nvPr/>
        </p:nvSpPr>
        <p:spPr>
          <a:xfrm>
            <a:off x="793790" y="6830735"/>
            <a:ext cx="22860" cy="741998"/>
          </a:xfrm>
          <a:prstGeom prst="rect">
            <a:avLst/>
          </a:prstGeom>
          <a:solidFill>
            <a:srgbClr val="2E8B57"/>
          </a:solidFill>
          <a:ln/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95425"/>
            <a:ext cx="115391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C864C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L'Agenzia Europea dell'Ambiente (EEA)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711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C864C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Chi è l'EEA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352324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Agenzia UE fondata nel 1990, operativa dal 1994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794522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Sede a Copenaghen, collabora con 32 paesi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236720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Fornisce dati affidabili per supportare le politiche ambientali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264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C864C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Compiti Principali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5407581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Monitoraggio ambientale completo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849779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Supporto decisionale alle istituzioni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29197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Sensibilizzazione pubblica</a:t>
            </a:r>
            <a:endParaRPr lang="en-US" sz="17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799517"/>
            <a:ext cx="4885015" cy="255853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30787"/>
            <a:ext cx="60734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C864C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Contesto e Richiesta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83800"/>
            <a:ext cx="89638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Nel 2025, la DG CLIMA ha incaricato l'EEA di redigere un report analitico per monitorare i progressi dei Paesi UE verso gli obiettivi climatici 2030.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7364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C864C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Il report si basa su: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317563"/>
            <a:ext cx="89638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Emissioni di gas serra (1990–2023)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59762"/>
            <a:ext cx="89638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Produzione energia rinnovabile (2005–2023)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01960"/>
            <a:ext cx="89638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Qualità dell'aria e politiche ambientali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68935"/>
            <a:ext cx="89638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Focus Italia: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 Analisi dello stato attuale, posizionamento rispetto alla media europea, predizioni fino al 2035.</a:t>
            </a:r>
            <a:endParaRPr lang="en-US" sz="17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18671" y="2834878"/>
            <a:ext cx="3525441" cy="253293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83149"/>
            <a:ext cx="63128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C864C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 Paesi Più Inquinanti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32090"/>
            <a:ext cx="3664744" cy="2456617"/>
          </a:xfrm>
          <a:prstGeom prst="roundRect">
            <a:avLst>
              <a:gd name="adj" fmla="val 3878"/>
            </a:avLst>
          </a:prstGeom>
          <a:solidFill>
            <a:srgbClr val="F4F4F4"/>
          </a:solidFill>
          <a:ln w="30480">
            <a:solidFill>
              <a:srgbClr val="BFD8C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37484" y="2689384"/>
            <a:ext cx="29069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165A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Maggiori Emettitori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37484" y="3179802"/>
            <a:ext cx="315015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Germania, Francia e Polonia dominano con emissioni di metano superiori alle 180.000 tonnellate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432090"/>
            <a:ext cx="3664863" cy="2456617"/>
          </a:xfrm>
          <a:prstGeom prst="roundRect">
            <a:avLst>
              <a:gd name="adj" fmla="val 3878"/>
            </a:avLst>
          </a:prstGeom>
          <a:solidFill>
            <a:srgbClr val="F4F4F4"/>
          </a:solidFill>
          <a:ln w="30480">
            <a:solidFill>
              <a:srgbClr val="BFD8C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29042" y="26893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165A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Paesi Virtuosi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29042" y="3179802"/>
            <a:ext cx="315027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Malta e Lussemburgo registrano le minori emissioni, modello per pratiche sostenibili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15520"/>
            <a:ext cx="7556421" cy="1730812"/>
          </a:xfrm>
          <a:prstGeom prst="roundRect">
            <a:avLst>
              <a:gd name="adj" fmla="val 5504"/>
            </a:avLst>
          </a:prstGeom>
          <a:solidFill>
            <a:srgbClr val="F4F4F4"/>
          </a:solidFill>
          <a:ln w="30480">
            <a:solidFill>
              <a:srgbClr val="BFD8C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37484" y="5372814"/>
            <a:ext cx="29935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165A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Priorità d'Intervento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37484" y="5863233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Necessarie politiche mirate sui principali emettitori per accelerare la decarbonizzazione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2286"/>
            <a:ext cx="1143988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C864C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Trend Emissioni di Metano (1990–2023)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512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9F2E4"/>
          </a:solidFill>
          <a:ln w="7620">
            <a:solidFill>
              <a:srgbClr val="BFD8C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5129093"/>
            <a:ext cx="34214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165A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Tendenza Generale Decrescente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973842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La maggior parte dei paesi UE mostra una riduzione costante delle emissioni dal 1990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35893" y="50512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9F2E4"/>
          </a:solidFill>
          <a:ln w="7620">
            <a:solidFill>
              <a:srgbClr val="BFD8C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973008" y="5129093"/>
            <a:ext cx="32808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165A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Calo Marcato nel 2020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73008" y="5619512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Correlazione con politiche ambientali più stringenti e possibili effetti pandemici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77995" y="50512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9F2E4"/>
          </a:solidFill>
          <a:ln w="7620">
            <a:solidFill>
              <a:srgbClr val="BFD8C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15111" y="51290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165A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Ripresa Post-2020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415111" y="5619512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Alcune nazioni registrano incrementi da monitorare attentamente per il futuro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971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C864C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Produzione Energia Rinnovabile UE – 2023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681645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C864C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Leader della Transizione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617119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Lussemburgo guida con la percentuale più alta, seguito da Austria, Lituania, Lettonia e Croazia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2955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C864C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Paesi in Ritardo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5876687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Estonia e Ungheria mostrano percentuali contenute, evidenziando opportunità di miglioramento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26816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C864C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Raccomandazioni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56321" y="326278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Replicare politiche vincenti dei paesi leader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406788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Accelerare investimenti nelle tecnologie verdi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487299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Promuovere cooperazione e best practices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2821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375660"/>
            <a:ext cx="10806232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1C864C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Evoluzione Rinnovabili UE (2005–2023)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793790" y="4479846"/>
            <a:ext cx="6386751" cy="711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5550" b="1" dirty="0">
                <a:solidFill>
                  <a:srgbClr val="0165A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80%</a:t>
            </a:r>
            <a:endParaRPr lang="en-US" sz="5550" dirty="0"/>
          </a:p>
        </p:txBody>
      </p:sp>
      <p:sp>
        <p:nvSpPr>
          <p:cNvPr id="5" name="Text 2"/>
          <p:cNvSpPr/>
          <p:nvPr/>
        </p:nvSpPr>
        <p:spPr>
          <a:xfrm>
            <a:off x="2640330" y="5460087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165A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Svezia e Portogallo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93790" y="5925860"/>
            <a:ext cx="638675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Superano l'80% di produzione rinnovabile, leader nella decarbonizzazione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449860" y="4479846"/>
            <a:ext cx="6386751" cy="711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5550" b="1" dirty="0">
                <a:solidFill>
                  <a:srgbClr val="0165A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20%</a:t>
            </a:r>
            <a:endParaRPr lang="en-US" sz="5550" dirty="0"/>
          </a:p>
        </p:txBody>
      </p:sp>
      <p:sp>
        <p:nvSpPr>
          <p:cNvPr id="8" name="Text 5"/>
          <p:cNvSpPr/>
          <p:nvPr/>
        </p:nvSpPr>
        <p:spPr>
          <a:xfrm>
            <a:off x="9296400" y="5460087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165A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Zone Critiche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7449860" y="5925860"/>
            <a:ext cx="638675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Malta e Cipro sotto il 20%, necessario maggiore supporto tecnico-economico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93790" y="6857881"/>
            <a:ext cx="1304282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Crescita significativa in quasi tutti i paesi, con progressi lineari (Svezia, Austria) e salti improvvisi (Lituania, Irlanda) legati a politiche mirate.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4013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C864C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Correlazione Rinnovabili-Emissioni (2023)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797850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3024664"/>
            <a:ext cx="32732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165A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Correlazione Negativa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3515082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Maggiore energia rinnovabile = minori emissioni di gas inquinanti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467701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46945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165A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SO₂ Più Sensibile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5184934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Presenta la correlazione negativa più forte con le rinnovabili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828586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60554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165A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Strategie Mirate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54674" y="6545818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Per CH₄ e N₂O servono azioni specifiche in agricoltura e rifiuti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131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C864C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Previsioni Emissioni CO₂ UE (1990–2030)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197662"/>
            <a:ext cx="21227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C864C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Successi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778806"/>
            <a:ext cx="212276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Germania e Francia in calo costante grazie a politiche ambientali efficaci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3477578" y="3197662"/>
            <a:ext cx="21227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C864C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Potenziale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3477578" y="3778806"/>
            <a:ext cx="212276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Polonia e Italia con calo meno marcato, spazio per azioni più incisive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161365" y="3197662"/>
            <a:ext cx="22038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C864C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Zone Critiche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161365" y="3778806"/>
            <a:ext cx="22038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165A3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Bulgaria e Repubblica Ceca mantengono livelli alti anche nel 2030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689640"/>
            <a:ext cx="7556421" cy="1326713"/>
          </a:xfrm>
          <a:prstGeom prst="roundRect">
            <a:avLst>
              <a:gd name="adj" fmla="val 7181"/>
            </a:avLst>
          </a:prstGeom>
          <a:solidFill>
            <a:srgbClr val="FCF2B5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604" y="6041350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1530906" y="5973128"/>
            <a:ext cx="659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Non tutti i paesi UE raggiungeranno gli obiettivi climatici senza ulteriori interventi coordinati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2025-08-01T17:15:05Z</dcterms:created>
  <dcterms:modified xsi:type="dcterms:W3CDTF">2025-08-01T17:15:05Z</dcterms:modified>
</cp:coreProperties>
</file>